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7" r:id="rId2"/>
  </p:sldIdLst>
  <p:sldSz cx="43891200" cy="32918400"/>
  <p:notesSz cx="7010400" cy="92964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AFFA0F-1E04-4A8A-9273-D587D5D4E392}">
  <a:tblStyle styleId="{B6AFFA0F-1E04-4A8A-9273-D587D5D4E39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9DAB2FBC-741B-4774-8CB7-E9F43E21F9E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/>
  </p:normalViewPr>
  <p:slideViewPr>
    <p:cSldViewPr snapToGrid="0" snapToObjects="1">
      <p:cViewPr>
        <p:scale>
          <a:sx n="50" d="100"/>
          <a:sy n="50" d="100"/>
        </p:scale>
        <p:origin x="144" y="-5352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49213" marR="0" indent="-3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98427" marR="0" indent="-66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347640" marR="0" indent="-9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796853" marR="0" indent="-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246068" marR="0" indent="-35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695280" marR="0" indent="-69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144496" marR="0" indent="-102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593707" marR="0" indent="-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970937" y="0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49213" marR="0" indent="-3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98427" marR="0" indent="-66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347640" marR="0" indent="-9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796853" marR="0" indent="-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246068" marR="0" indent="-35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695280" marR="0" indent="-69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144496" marR="0" indent="-102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593707" marR="0" indent="-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1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49213" marR="0" indent="-3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98427" marR="0" indent="-66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347640" marR="0" indent="-9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796853" marR="0" indent="-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246068" marR="0" indent="-35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695280" marR="0" indent="-69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144496" marR="0" indent="-102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593707" marR="0" indent="-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b" anchorCtr="0">
            <a:noAutofit/>
          </a:bodyPr>
          <a:lstStyle/>
          <a:p>
            <a:pPr>
              <a:buClr>
                <a:srgbClr val="000000"/>
              </a:buClr>
            </a:pPr>
            <a:endParaRPr lang="en-US"/>
          </a:p>
          <a:p>
            <a:pPr lvl="1">
              <a:buClr>
                <a:srgbClr val="000000"/>
              </a:buClr>
              <a:buFont typeface="Arial"/>
              <a:buNone/>
            </a:pPr>
            <a:endParaRPr lang="en-US"/>
          </a:p>
          <a:p>
            <a:pPr lvl="2">
              <a:buClr>
                <a:srgbClr val="000000"/>
              </a:buClr>
              <a:buFont typeface="Arial"/>
              <a:buNone/>
            </a:pPr>
            <a:endParaRPr lang="en-US"/>
          </a:p>
          <a:p>
            <a:pPr lvl="3">
              <a:buClr>
                <a:srgbClr val="000000"/>
              </a:buClr>
              <a:buFont typeface="Arial"/>
              <a:buNone/>
            </a:pPr>
            <a:endParaRPr lang="en-US"/>
          </a:p>
          <a:p>
            <a:pPr lvl="4">
              <a:buClr>
                <a:srgbClr val="000000"/>
              </a:buClr>
              <a:buFont typeface="Arial"/>
              <a:buNone/>
            </a:pPr>
            <a:endParaRPr lang="en-US"/>
          </a:p>
          <a:p>
            <a:pPr lvl="5">
              <a:buClr>
                <a:srgbClr val="000000"/>
              </a:buClr>
              <a:buFont typeface="Arial"/>
              <a:buNone/>
            </a:pPr>
            <a:endParaRPr lang="en-US"/>
          </a:p>
          <a:p>
            <a:pPr lvl="6">
              <a:buClr>
                <a:srgbClr val="000000"/>
              </a:buClr>
              <a:buFont typeface="Arial"/>
              <a:buNone/>
            </a:pPr>
            <a:endParaRPr lang="en-US"/>
          </a:p>
          <a:p>
            <a:pPr lvl="7">
              <a:buClr>
                <a:srgbClr val="000000"/>
              </a:buClr>
              <a:buFont typeface="Arial"/>
              <a:buNone/>
            </a:pPr>
            <a:endParaRPr lang="en-US"/>
          </a:p>
          <a:p>
            <a:pPr lvl="8">
              <a:buClr>
                <a:srgbClr val="000000"/>
              </a:buClr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8426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t" anchorCtr="0">
            <a:noAutofit/>
          </a:bodyPr>
          <a:lstStyle/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Kill abstract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to sans serif font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title bigger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title background white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full names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 script to associate names with correct department 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 color: make it dark green, make writing on white background and writing in black/dark green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columns!!!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 pictures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Bold titles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 can be 12pt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Acknowledgements can be 16pt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Everything else is 18-24pt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Titles don’t need to be bigger than 36pt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circles from the arrowhead diagram, group the related labels together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menu bar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Testing/error handling – sample error (we don’t crash with errors!)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Mouseovers for edges screenshot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b" anchorCtr="0">
            <a:noAutofit/>
          </a:bodyPr>
          <a:lstStyle/>
          <a:p>
            <a:pPr algn="r">
              <a:buClr>
                <a:srgbClr val="000000"/>
              </a:buClr>
              <a:buSzPct val="25000"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4132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3291839" y="10226042"/>
            <a:ext cx="37307518" cy="70561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583678" y="18653759"/>
            <a:ext cx="30723838" cy="8412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3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1pPr>
            <a:lvl2pPr marL="2403546" marR="0" indent="-3245" algn="ctr" rtl="0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2pPr>
            <a:lvl3pPr marL="4807092" marR="0" indent="-6491" algn="ctr" rtl="0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3pPr>
            <a:lvl4pPr marL="7210638" marR="0" indent="-9738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4pPr>
            <a:lvl5pPr marL="9614184" marR="0" indent="-283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5pPr>
            <a:lvl6pPr marL="12017731" marR="0" indent="-3530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6pPr>
            <a:lvl7pPr marL="14421276" marR="0" indent="-6776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7pPr>
            <a:lvl8pPr marL="16824824" marR="0" indent="-10024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8pPr>
            <a:lvl9pPr marL="19228368" marR="0" indent="-567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194558" y="7680963"/>
            <a:ext cx="193852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22311359" y="7680963"/>
            <a:ext cx="193852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2194558" y="7368542"/>
            <a:ext cx="19392903" cy="30708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2194558" y="10439400"/>
            <a:ext cx="19392903" cy="189661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22296123" y="7368542"/>
            <a:ext cx="19400519" cy="30708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22296123" y="10439400"/>
            <a:ext cx="19400519" cy="189661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194564" y="1310640"/>
            <a:ext cx="14439903" cy="55778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17160240" y="1310641"/>
            <a:ext cx="24536398" cy="28094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2194564" y="6888482"/>
            <a:ext cx="14439903" cy="225171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8602982" y="23042881"/>
            <a:ext cx="26334720" cy="2720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pic" idx="2"/>
          </p:nvPr>
        </p:nvSpPr>
        <p:spPr>
          <a:xfrm>
            <a:off x="8602982" y="2941317"/>
            <a:ext cx="26334720" cy="1975104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8602982" y="25763223"/>
            <a:ext cx="26334720" cy="3863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 rot="5400000">
            <a:off x="11083289" y="-1207766"/>
            <a:ext cx="21724621" cy="39502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indent="-558058" algn="l" rtl="0">
              <a:spcBef>
                <a:spcPts val="336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3905762" indent="-400561" algn="l" rtl="0">
              <a:spcBef>
                <a:spcPts val="294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6008865" indent="-230365" algn="l" rtl="0">
              <a:spcBef>
                <a:spcPts val="252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8412411" indent="-373311" algn="l" rtl="0">
              <a:spcBef>
                <a:spcPts val="21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0815958" indent="-363857" algn="l" rtl="0">
              <a:spcBef>
                <a:spcPts val="21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13219505" indent="-367104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15623049" indent="-370349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18026596" indent="-373595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20430142" indent="-364142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 rot="5400000">
            <a:off x="22715220" y="10424165"/>
            <a:ext cx="28087320" cy="9875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 rot="5400000">
            <a:off x="2598420" y="914403"/>
            <a:ext cx="28087320" cy="28895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indent="-558058" algn="l" rtl="0">
              <a:spcBef>
                <a:spcPts val="336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3905762" indent="-400561" algn="l" rtl="0">
              <a:spcBef>
                <a:spcPts val="294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6008865" indent="-230365" algn="l" rtl="0">
              <a:spcBef>
                <a:spcPts val="252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8412411" indent="-373311" algn="l" rtl="0">
              <a:spcBef>
                <a:spcPts val="21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0815958" indent="-363857" algn="l" rtl="0">
              <a:spcBef>
                <a:spcPts val="21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13219505" indent="-367104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15623049" indent="-370349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18026596" indent="-373595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20430142" indent="-364142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2194558" y="7680963"/>
            <a:ext cx="395020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marR="0" indent="-558058" algn="l" rtl="0">
              <a:lnSpc>
                <a:spcPct val="100000"/>
              </a:lnSpc>
              <a:spcBef>
                <a:spcPts val="33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3905762" marR="0" indent="-400561" algn="l" rtl="0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6008865" marR="0" indent="-230365" algn="l" rtl="0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8412411" marR="0" indent="-373311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10815958" marR="0" indent="-363857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13219505" marR="0" indent="-367104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6pPr>
            <a:lvl7pPr marL="15623049" marR="0" indent="-370349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7pPr>
            <a:lvl8pPr marL="18026596" marR="0" indent="-373595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8pPr>
            <a:lvl9pPr marL="20430142" marR="0" indent="-364142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tiff"/><Relationship Id="rId26" Type="http://schemas.openxmlformats.org/officeDocument/2006/relationships/image" Target="../media/image23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tiff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tiff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kdahlquist.github.io/GRNmap/" TargetMode="External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5" Type="http://schemas.openxmlformats.org/officeDocument/2006/relationships/image" Target="../media/image3.jp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10" Type="http://schemas.openxmlformats.org/officeDocument/2006/relationships/image" Target="../media/image7.png"/><Relationship Id="rId19" Type="http://schemas.openxmlformats.org/officeDocument/2006/relationships/image" Target="../media/image16.tiff"/><Relationship Id="rId31" Type="http://schemas.openxmlformats.org/officeDocument/2006/relationships/image" Target="../media/image28.png"/><Relationship Id="rId4" Type="http://schemas.openxmlformats.org/officeDocument/2006/relationships/image" Target="../media/image2.jp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jp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7C00"/>
            </a:gs>
            <a:gs pos="1000">
              <a:srgbClr val="017C00"/>
            </a:gs>
            <a:gs pos="99000">
              <a:srgbClr val="003700"/>
            </a:gs>
            <a:gs pos="100000">
              <a:srgbClr val="003700"/>
            </a:gs>
          </a:gsLst>
          <a:lin ang="540000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87">
            <a:extLst>
              <a:ext uri="{FF2B5EF4-FFF2-40B4-BE49-F238E27FC236}">
                <a16:creationId xmlns:a16="http://schemas.microsoft.com/office/drawing/2014/main" id="{3B74A9BC-65C3-5346-B205-C7E9146E97A3}"/>
              </a:ext>
            </a:extLst>
          </p:cNvPr>
          <p:cNvSpPr/>
          <p:nvPr/>
        </p:nvSpPr>
        <p:spPr>
          <a:xfrm>
            <a:off x="686440" y="20389694"/>
            <a:ext cx="10290407" cy="40005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The server provides a web API that accepts files in multiple file formats and converts them into a unified JSON representation.</a:t>
            </a:r>
          </a:p>
          <a:p>
            <a:pPr marL="34290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The web client provides a graphical user interface for visualizing the JSON graphs returned by the server.</a:t>
            </a:r>
            <a:endParaRPr lang="en-US" sz="220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730112" y="706082"/>
            <a:ext cx="42325492" cy="496809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480700" tIns="240350" rIns="480700" bIns="240350" anchor="ctr" anchorCtr="0">
            <a:noAutofit/>
          </a:bodyPr>
          <a:lstStyle/>
          <a:p>
            <a:pPr lvl="0" algn="ctr">
              <a:buClr>
                <a:srgbClr val="014D00"/>
              </a:buClr>
              <a:buSzPct val="25000"/>
            </a:pPr>
            <a:r>
              <a:rPr lang="en-US" sz="8000" dirty="0"/>
              <a:t>Visualization Improvements to GRNsight: a Web Application for</a:t>
            </a:r>
          </a:p>
          <a:p>
            <a:pPr lvl="0" algn="ctr">
              <a:buClr>
                <a:srgbClr val="014D00"/>
              </a:buClr>
              <a:buSzPct val="25000"/>
            </a:pPr>
            <a:r>
              <a:rPr lang="en-US" sz="8000" dirty="0"/>
              <a:t>Visualizing Gene Regulatory Networks</a:t>
            </a:r>
          </a:p>
          <a:p>
            <a:pPr lvl="0" algn="ctr">
              <a:lnSpc>
                <a:spcPct val="80000"/>
              </a:lnSpc>
              <a:buClr>
                <a:schemeClr val="dk1"/>
              </a:buClr>
              <a:buSzPct val="25000"/>
            </a:pPr>
            <a:endParaRPr lang="en-US" sz="4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lvl="0" algn="ctr">
              <a:lnSpc>
                <a:spcPct val="80000"/>
              </a:lnSpc>
              <a:buClr>
                <a:schemeClr val="dk1"/>
              </a:buClr>
              <a:buSzPct val="25000"/>
            </a:pPr>
            <a:r>
              <a:rPr lang="en-US" sz="40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Eileen J. Choe</a:t>
            </a:r>
            <a:r>
              <a:rPr lang="en-US" sz="4000" b="1" dirty="0">
                <a:solidFill>
                  <a:schemeClr val="dk1"/>
                </a:solidFill>
              </a:rPr>
              <a:t>**</a:t>
            </a:r>
            <a:r>
              <a:rPr lang="en-US" sz="4000" dirty="0">
                <a:solidFill>
                  <a:schemeClr val="dk1"/>
                </a:solidFill>
              </a:rPr>
              <a:t>, </a:t>
            </a:r>
            <a:r>
              <a:rPr lang="en-US" sz="4000" b="1" dirty="0">
                <a:solidFill>
                  <a:schemeClr val="dk1"/>
                </a:solidFill>
              </a:rPr>
              <a:t>Jen Y. Shin**</a:t>
            </a:r>
            <a:r>
              <a:rPr lang="en-US" sz="4000" dirty="0">
                <a:solidFill>
                  <a:schemeClr val="dk1"/>
                </a:solidFill>
              </a:rPr>
              <a:t>, John </a:t>
            </a:r>
            <a:r>
              <a:rPr lang="en-US" sz="4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David N. </a:t>
            </a:r>
            <a:r>
              <a:rPr lang="en-US" sz="40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Dionisio</a:t>
            </a:r>
            <a:r>
              <a:rPr lang="en-US" sz="4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**, Kam D. </a:t>
            </a:r>
            <a:r>
              <a:rPr lang="en-US" sz="40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Dahlquist</a:t>
            </a:r>
            <a:r>
              <a:rPr lang="en-US" sz="4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lvl="0" algn="ctr">
              <a:lnSpc>
                <a:spcPct val="80000"/>
              </a:lnSpc>
              <a:buClr>
                <a:schemeClr val="dk1"/>
              </a:buClr>
              <a:buSzPct val="25000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*Department of Biology, </a:t>
            </a:r>
            <a:r>
              <a:rPr lang="en-US" sz="3200" dirty="0">
                <a:solidFill>
                  <a:schemeClr val="dk1"/>
                </a:solidFill>
              </a:rPr>
              <a:t>**Department of Electrical Engineering and Computer Science,</a:t>
            </a:r>
            <a:r>
              <a:rPr lang="en-US" sz="3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Loyola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Marymount University, 1 LMU Drive, Los Angeles, CA 90045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4D00"/>
              </a:buClr>
              <a:buSzPct val="25000"/>
              <a:buFont typeface="Arial"/>
              <a:buNone/>
            </a:pPr>
            <a:r>
              <a:rPr lang="en-US" sz="3800" b="0" i="0" u="none" strike="noStrike" cap="none" baseline="0" dirty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http://dondi.github.io/GRNsight/</a:t>
            </a:r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82061" y="1314415"/>
            <a:ext cx="4366973" cy="219416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90"/>
          <p:cNvSpPr/>
          <p:nvPr/>
        </p:nvSpPr>
        <p:spPr>
          <a:xfrm>
            <a:off x="726713" y="7312237"/>
            <a:ext cx="10290407" cy="63546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central dogma of molecular biology describes how the flow of information in a cell during gene expression goes from DNA to RNA to protein.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Transcription factors control gene expression by binding to regulatory DNA sequences.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Activators increase gene expression; repressors decrease gene expression.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Transcription factors are themselves proteins encoded by genes.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                </a:t>
            </a:r>
            <a: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Freeman (2002)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 gene regulatory network (GRN) consists of genes, transcription factors, and the regulatory connections between them, which govern the level of expression of mRNA and proteins from those genes.</a:t>
            </a: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Each node in a GRN graph represents </a:t>
            </a:r>
            <a:r>
              <a:rPr lang="en-US" sz="2200" dirty="0">
                <a:solidFill>
                  <a:schemeClr val="dk1"/>
                </a:solidFill>
              </a:rPr>
              <a:t>a regulatory transcription factor, with each edge representing a regulatory relationship, either an activation or repression relationship.</a:t>
            </a:r>
            <a:endParaRPr lang="en-US"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61" name="Shape 117"/>
          <p:cNvPicPr preferRelativeResize="0"/>
          <p:nvPr/>
        </p:nvPicPr>
        <p:blipFill rotWithShape="1">
          <a:blip r:embed="rId4">
            <a:alphaModFix/>
          </a:blip>
          <a:srcRect r="10182"/>
          <a:stretch/>
        </p:blipFill>
        <p:spPr>
          <a:xfrm>
            <a:off x="1670725" y="9368051"/>
            <a:ext cx="2295871" cy="1895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118"/>
          <p:cNvPicPr preferRelativeResize="0"/>
          <p:nvPr/>
        </p:nvPicPr>
        <p:blipFill rotWithShape="1">
          <a:blip r:embed="rId5">
            <a:alphaModFix/>
          </a:blip>
          <a:srcRect l="27345" t="34020" b="29849"/>
          <a:stretch/>
        </p:blipFill>
        <p:spPr>
          <a:xfrm>
            <a:off x="4611568" y="9403409"/>
            <a:ext cx="5101933" cy="190324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100"/>
          <p:cNvSpPr/>
          <p:nvPr/>
        </p:nvSpPr>
        <p:spPr>
          <a:xfrm>
            <a:off x="33101988" y="19359988"/>
            <a:ext cx="10046932" cy="118104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Future Directions</a:t>
            </a:r>
          </a:p>
        </p:txBody>
      </p:sp>
      <p:sp>
        <p:nvSpPr>
          <p:cNvPr id="70" name="Shape 101"/>
          <p:cNvSpPr/>
          <p:nvPr/>
        </p:nvSpPr>
        <p:spPr>
          <a:xfrm>
            <a:off x="33101987" y="26510951"/>
            <a:ext cx="10046932" cy="93509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Acknowledgments</a:t>
            </a:r>
          </a:p>
        </p:txBody>
      </p:sp>
      <p:sp>
        <p:nvSpPr>
          <p:cNvPr id="71" name="Shape 102"/>
          <p:cNvSpPr/>
          <p:nvPr/>
        </p:nvSpPr>
        <p:spPr>
          <a:xfrm>
            <a:off x="33104987" y="28838965"/>
            <a:ext cx="10043932" cy="93509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References</a:t>
            </a:r>
          </a:p>
        </p:txBody>
      </p:sp>
      <p:sp>
        <p:nvSpPr>
          <p:cNvPr id="72" name="Shape 103"/>
          <p:cNvSpPr/>
          <p:nvPr/>
        </p:nvSpPr>
        <p:spPr>
          <a:xfrm>
            <a:off x="33101986" y="20506298"/>
            <a:ext cx="10046933" cy="18549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Calculate and present graph statistics, such as </a:t>
            </a:r>
            <a:r>
              <a:rPr lang="en-US" sz="2200" dirty="0" err="1">
                <a:solidFill>
                  <a:schemeClr val="dk1"/>
                </a:solidFill>
              </a:rPr>
              <a:t>betweenness</a:t>
            </a:r>
            <a:r>
              <a:rPr lang="en-US" sz="2200" dirty="0">
                <a:solidFill>
                  <a:schemeClr val="dk1"/>
                </a:solidFill>
              </a:rPr>
              <a:t> centrality.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Add new graph layout options.</a:t>
            </a:r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Further expand and refine the unit testing framework.</a:t>
            </a:r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</a:rPr>
              <a:t>Implement node </a:t>
            </a:r>
            <a:r>
              <a:rPr lang="en-US" sz="2200" dirty="0">
                <a:solidFill>
                  <a:schemeClr val="dk1"/>
                </a:solidFill>
              </a:rPr>
              <a:t>coloring to represent gene expression data.</a:t>
            </a:r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</a:rPr>
              <a:t>Change </a:t>
            </a:r>
            <a:r>
              <a:rPr lang="en-US" sz="2200" dirty="0">
                <a:solidFill>
                  <a:schemeClr val="dk1"/>
                </a:solidFill>
              </a:rPr>
              <a:t>the color palette for easier visualization by color blind users.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endParaRPr lang="en-US"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5" name="Shape 111"/>
          <p:cNvSpPr/>
          <p:nvPr/>
        </p:nvSpPr>
        <p:spPr>
          <a:xfrm>
            <a:off x="33102000" y="27437448"/>
            <a:ext cx="10046919" cy="1193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This work is partially supported by NSF award 0921038 (K.D.D., B.G.F.),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Kadner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-Pitts Research Grant (K.D.D.), </a:t>
            </a: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Loyola Marymount University Rains Research Assistant Program (M.S.)</a:t>
            </a:r>
          </a:p>
        </p:txBody>
      </p:sp>
      <p:sp>
        <p:nvSpPr>
          <p:cNvPr id="76" name="Shape 112"/>
          <p:cNvSpPr/>
          <p:nvPr/>
        </p:nvSpPr>
        <p:spPr>
          <a:xfrm>
            <a:off x="33111677" y="29774162"/>
            <a:ext cx="10037242" cy="25203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1150"/>
              <a:t>Cytoscape: http://cytoscape.org</a:t>
            </a:r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1150"/>
              <a:t>Dahlquist</a:t>
            </a:r>
            <a:r>
              <a:rPr lang="en-US" sz="1150" dirty="0"/>
              <a:t>, K.D., </a:t>
            </a:r>
            <a:r>
              <a:rPr lang="en-US" sz="1150" dirty="0" err="1"/>
              <a:t>Dionisio</a:t>
            </a:r>
            <a:r>
              <a:rPr lang="en-US" sz="1150" dirty="0"/>
              <a:t>, J.D.N., Fitzpatrick, B.G., Anguiano, N.A., </a:t>
            </a:r>
            <a:r>
              <a:rPr lang="en-US" sz="1150" dirty="0" err="1"/>
              <a:t>Varshneya</a:t>
            </a:r>
            <a:r>
              <a:rPr lang="en-US" sz="1150" dirty="0"/>
              <a:t>, A., Southwick, B.J., </a:t>
            </a:r>
            <a:r>
              <a:rPr lang="en-US" sz="1150" dirty="0" err="1"/>
              <a:t>Samdarshi</a:t>
            </a:r>
            <a:r>
              <a:rPr lang="en-US" sz="1150" dirty="0"/>
              <a:t>, M. (2016) </a:t>
            </a:r>
            <a:r>
              <a:rPr lang="en-US" sz="1150" dirty="0" err="1"/>
              <a:t>GRNsight</a:t>
            </a:r>
            <a:r>
              <a:rPr lang="en-US" sz="1150" dirty="0"/>
              <a:t>: a web application and service for visualizing models of small- to medium-scale gene regulatory networks. </a:t>
            </a:r>
            <a:r>
              <a:rPr lang="en-US" sz="1150" i="1" dirty="0" err="1"/>
              <a:t>PeerJ</a:t>
            </a:r>
            <a:r>
              <a:rPr lang="en-US" sz="1150" i="1" dirty="0"/>
              <a:t> Computer Science</a:t>
            </a:r>
            <a:r>
              <a:rPr lang="en-US" sz="1150" dirty="0"/>
              <a:t> 2:e85</a:t>
            </a:r>
            <a:r>
              <a:rPr lang="en-US" sz="1150"/>
              <a:t>. DOI: </a:t>
            </a:r>
            <a:r>
              <a:rPr lang="en-US" sz="1150" dirty="0"/>
              <a:t>10.7717/peerj-cs.85).</a:t>
            </a:r>
          </a:p>
          <a:p>
            <a:pPr marL="236538" lvl="0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1150" dirty="0" err="1"/>
              <a:t>Dahlquist</a:t>
            </a:r>
            <a:r>
              <a:rPr lang="en-US" sz="1150" dirty="0"/>
              <a:t>, K.D., Fitzpatrick, B.G., Camacho, E.T., </a:t>
            </a:r>
            <a:r>
              <a:rPr lang="en-US" sz="1150" dirty="0" err="1"/>
              <a:t>Entzminger</a:t>
            </a:r>
            <a:r>
              <a:rPr lang="en-US" sz="1150" dirty="0"/>
              <a:t>, S.D., and </a:t>
            </a:r>
            <a:r>
              <a:rPr lang="en-US" sz="1150" dirty="0" err="1"/>
              <a:t>Wanner</a:t>
            </a:r>
            <a:r>
              <a:rPr lang="en-US" sz="1150" dirty="0"/>
              <a:t>, N.C. (2015) Parameter Estimation for Gene Regulatory Networks from Microarray Data: Cold Shock Response in Saccharomyces cerevisiae. </a:t>
            </a:r>
            <a:r>
              <a:rPr lang="en-US" sz="1150" i="1" dirty="0"/>
              <a:t>Bulletin of Mathematical Biology</a:t>
            </a:r>
            <a:r>
              <a:rPr lang="en-US" sz="1150" dirty="0"/>
              <a:t>, </a:t>
            </a:r>
            <a:r>
              <a:rPr lang="en-US" sz="1150" i="1" dirty="0"/>
              <a:t>77</a:t>
            </a:r>
            <a:r>
              <a:rPr lang="en-US" sz="1150" dirty="0"/>
              <a:t>(8), 1457-1492, DOI: 10.1007/s11538-015-0092-6</a:t>
            </a:r>
          </a:p>
          <a:p>
            <a:pPr marL="236538" lvl="0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1150" dirty="0"/>
              <a:t>D3.js: http://d3js.org/</a:t>
            </a:r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1150"/>
              <a:t>Freeman, S., (2002). </a:t>
            </a:r>
            <a:r>
              <a:rPr lang="en-US" sz="1150" i="1"/>
              <a:t>Biological science</a:t>
            </a:r>
            <a:r>
              <a:rPr lang="en-US" sz="1150"/>
              <a:t>, 1</a:t>
            </a:r>
            <a:r>
              <a:rPr lang="en-US" sz="1150" baseline="30000"/>
              <a:t>st</a:t>
            </a:r>
            <a:r>
              <a:rPr lang="en-US" sz="1150"/>
              <a:t> edition. Upper Saddle River, NJ:: Prentice Hall.</a:t>
            </a:r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1150"/>
              <a:t>Gephi: https://gephi.org</a:t>
            </a:r>
          </a:p>
          <a:p>
            <a:pPr marL="236538" lvl="0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1150"/>
              <a:t>GRNmap</a:t>
            </a:r>
            <a:r>
              <a:rPr lang="en-US" sz="1150" dirty="0"/>
              <a:t>: </a:t>
            </a:r>
            <a:r>
              <a:rPr lang="en-US" sz="1150" dirty="0">
                <a:hlinkClick r:id="rId6"/>
              </a:rPr>
              <a:t>http://kdahlquist.github.io/GRNmap/</a:t>
            </a:r>
            <a:endParaRPr lang="en-US" sz="1150" dirty="0"/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1150" dirty="0"/>
              <a:t>Teixeira, M. C., Monteiro, P. T., </a:t>
            </a:r>
            <a:r>
              <a:rPr lang="en-US" sz="1150" dirty="0" err="1"/>
              <a:t>Guerreiro</a:t>
            </a:r>
            <a:r>
              <a:rPr lang="en-US" sz="1150" dirty="0"/>
              <a:t>, J. F., </a:t>
            </a:r>
            <a:r>
              <a:rPr lang="en-US" sz="1150" dirty="0" err="1"/>
              <a:t>Gonçalves</a:t>
            </a:r>
            <a:r>
              <a:rPr lang="en-US" sz="1150" dirty="0"/>
              <a:t>, J. P., Mira, N. P., dos Santos, S. C., ... &amp; Madeira, S. C. (2014). The YEASTRACT database: an upgraded information system for the analysis of gene and genomic transcription regulation in Saccharomyces cerevisiae. </a:t>
            </a:r>
            <a:r>
              <a:rPr lang="en-US" sz="1150" i="1" dirty="0"/>
              <a:t>Nucleic Acids Research</a:t>
            </a:r>
            <a:r>
              <a:rPr lang="en-US" sz="1150" dirty="0"/>
              <a:t>, </a:t>
            </a:r>
            <a:r>
              <a:rPr lang="en-US" sz="1150" i="1" dirty="0"/>
              <a:t>42</a:t>
            </a:r>
            <a:r>
              <a:rPr lang="en-US" sz="1150" dirty="0"/>
              <a:t>(D1), D161-D166, DOI: 10.1093/</a:t>
            </a:r>
            <a:r>
              <a:rPr lang="en-US" sz="1150" dirty="0" err="1"/>
              <a:t>nar</a:t>
            </a:r>
            <a:r>
              <a:rPr lang="en-US" sz="1150" dirty="0"/>
              <a:t>/gkt1015</a:t>
            </a:r>
          </a:p>
        </p:txBody>
      </p:sp>
      <p:sp>
        <p:nvSpPr>
          <p:cNvPr id="137" name="Shape 99"/>
          <p:cNvSpPr/>
          <p:nvPr/>
        </p:nvSpPr>
        <p:spPr>
          <a:xfrm>
            <a:off x="726714" y="6144071"/>
            <a:ext cx="10291174" cy="1194134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Gene Regulatory</a:t>
            </a:r>
            <a:r>
              <a:rPr lang="en-US" sz="3600" b="0" i="0" u="none" strike="noStrike" cap="none" dirty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3600" b="0" i="0" u="none" strike="noStrike" cap="none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Networks (GRNs) Can </a:t>
            </a:r>
            <a:r>
              <a:rPr lang="en-US" sz="3600" b="0" i="0" u="none" strike="noStrike" cap="none" dirty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Be </a:t>
            </a:r>
            <a:r>
              <a:rPr lang="en-US" sz="3600" b="0" i="0" u="none" strike="noStrike" cap="none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Illustrated by </a:t>
            </a:r>
            <a:r>
              <a:rPr lang="en-US" sz="3600" b="0" i="0" u="none" strike="noStrike" cap="none" dirty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Directed Graphs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1" name="Shape 87"/>
          <p:cNvSpPr/>
          <p:nvPr/>
        </p:nvSpPr>
        <p:spPr>
          <a:xfrm>
            <a:off x="726713" y="25475848"/>
            <a:ext cx="10290407" cy="70501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-US" sz="2400" b="1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2" name="Shape 96"/>
          <p:cNvSpPr/>
          <p:nvPr/>
        </p:nvSpPr>
        <p:spPr>
          <a:xfrm>
            <a:off x="692360" y="19550420"/>
            <a:ext cx="10278959" cy="864708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17C00"/>
              </a:buClr>
              <a:buSzPct val="25000"/>
            </a:pPr>
            <a:r>
              <a:rPr lang="en-US" sz="3600" dirty="0">
                <a:solidFill>
                  <a:srgbClr val="017C00"/>
                </a:solidFill>
              </a:rPr>
              <a:t>GRNsight Architecture</a:t>
            </a:r>
          </a:p>
        </p:txBody>
      </p:sp>
      <p:sp>
        <p:nvSpPr>
          <p:cNvPr id="143" name="Shape 120"/>
          <p:cNvSpPr/>
          <p:nvPr/>
        </p:nvSpPr>
        <p:spPr>
          <a:xfrm>
            <a:off x="11758920" y="6130716"/>
            <a:ext cx="31296684" cy="935227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 Automatically Lays </a:t>
            </a:r>
            <a:r>
              <a:rPr lang="en-US" sz="3600" dirty="0">
                <a:solidFill>
                  <a:srgbClr val="017C00"/>
                </a:solidFill>
              </a:rPr>
              <a:t>O</a:t>
            </a:r>
            <a:r>
              <a:rPr lang="en-US" sz="3600" b="0" i="0" u="none" strike="noStrike" cap="none" baseline="0" dirty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ut Unweighted and Weighted Network Graphs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196" y="1110946"/>
            <a:ext cx="4383412" cy="25947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17829" y="9709009"/>
            <a:ext cx="57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DNA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817829" y="10074832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mRNA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893116" y="10569800"/>
            <a:ext cx="803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Protein</a:t>
            </a:r>
          </a:p>
        </p:txBody>
      </p:sp>
      <p:sp>
        <p:nvSpPr>
          <p:cNvPr id="124" name="Shape 108"/>
          <p:cNvSpPr/>
          <p:nvPr/>
        </p:nvSpPr>
        <p:spPr>
          <a:xfrm>
            <a:off x="22532098" y="19355284"/>
            <a:ext cx="9918560" cy="1185754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17C00"/>
              </a:buClr>
              <a:buSzPct val="25000"/>
            </a:pPr>
            <a:r>
              <a:rPr lang="en-US" sz="3600" dirty="0">
                <a:solidFill>
                  <a:srgbClr val="017C00"/>
                </a:solidFill>
              </a:rPr>
              <a:t>Improved Developer Tools</a:t>
            </a:r>
          </a:p>
        </p:txBody>
      </p:sp>
      <p:sp>
        <p:nvSpPr>
          <p:cNvPr id="166" name="Shape 90"/>
          <p:cNvSpPr/>
          <p:nvPr/>
        </p:nvSpPr>
        <p:spPr>
          <a:xfrm>
            <a:off x="751777" y="15152726"/>
            <a:ext cx="10265343" cy="41564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/>
              <a:t>Existing visualization software such as </a:t>
            </a:r>
            <a:r>
              <a:rPr lang="en-US" sz="2200" dirty="0" err="1"/>
              <a:t>Cytoscape</a:t>
            </a:r>
            <a:r>
              <a:rPr lang="en-US" sz="2200" dirty="0"/>
              <a:t> and </a:t>
            </a:r>
            <a:r>
              <a:rPr lang="en-US" sz="2200" dirty="0" err="1"/>
              <a:t>Gephi</a:t>
            </a:r>
            <a:r>
              <a:rPr lang="en-US" sz="2200" dirty="0"/>
              <a:t> must be installed and is optimized for large-scale graphs.</a:t>
            </a:r>
          </a:p>
          <a:p>
            <a:pPr marL="236538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/>
              <a:t>GRNsight is targeted at both experienced biology investigators and novice undergraduate users.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70" name="Shape 99"/>
          <p:cNvSpPr/>
          <p:nvPr/>
        </p:nvSpPr>
        <p:spPr>
          <a:xfrm>
            <a:off x="726713" y="13898995"/>
            <a:ext cx="10290407" cy="1253731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3600" dirty="0">
                <a:solidFill>
                  <a:srgbClr val="017C00"/>
                </a:solidFill>
              </a:rPr>
              <a:t> Fulfills a Specific Software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dirty="0">
                <a:solidFill>
                  <a:srgbClr val="017C00"/>
                </a:solidFill>
              </a:rPr>
              <a:t>Niche for Visualizing GRNs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3" name="Shape 105"/>
          <p:cNvSpPr/>
          <p:nvPr/>
        </p:nvSpPr>
        <p:spPr>
          <a:xfrm>
            <a:off x="33115206" y="22571797"/>
            <a:ext cx="10033713" cy="93509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Availability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364559-C88A-6C4A-8194-266D0702055C}"/>
              </a:ext>
            </a:extLst>
          </p:cNvPr>
          <p:cNvSpPr/>
          <p:nvPr/>
        </p:nvSpPr>
        <p:spPr>
          <a:xfrm>
            <a:off x="22534643" y="20541039"/>
            <a:ext cx="9916015" cy="11753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88589A-3483-A045-B05E-BFF9B81471CD}"/>
              </a:ext>
            </a:extLst>
          </p:cNvPr>
          <p:cNvSpPr txBox="1"/>
          <p:nvPr/>
        </p:nvSpPr>
        <p:spPr>
          <a:xfrm>
            <a:off x="751777" y="25607812"/>
            <a:ext cx="102653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200" b="1" dirty="0">
                <a:solidFill>
                  <a:schemeClr val="dk1"/>
                </a:solidFill>
              </a:rPr>
              <a:t>Mocha and Chai JavaScript testing framework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The unit testing framework consists of 216 tests covering over 500 test files.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Testing is split into two different test groups, with </a:t>
            </a:r>
            <a:r>
              <a:rPr lang="en-US" sz="2200" i="1" dirty="0"/>
              <a:t>semantic</a:t>
            </a:r>
            <a:r>
              <a:rPr lang="en-US" sz="2200" dirty="0"/>
              <a:t> tests being file format independent, and individualized </a:t>
            </a:r>
            <a:r>
              <a:rPr lang="en-US" sz="2200" i="1" dirty="0"/>
              <a:t>syntactic</a:t>
            </a:r>
            <a:r>
              <a:rPr lang="en-US" sz="2200" dirty="0"/>
              <a:t> tests being based on the different file formats.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endParaRPr lang="en-US" sz="2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C12145-3970-BC4A-B55B-E7BFB40B8915}"/>
              </a:ext>
            </a:extLst>
          </p:cNvPr>
          <p:cNvSpPr txBox="1"/>
          <p:nvPr/>
        </p:nvSpPr>
        <p:spPr>
          <a:xfrm>
            <a:off x="22573950" y="28581039"/>
            <a:ext cx="61666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Additional Developer Tools</a:t>
            </a:r>
          </a:p>
          <a:p>
            <a:pPr marL="244475" indent="-244475">
              <a:buFont typeface="Arial" panose="020B0604020202020204" pitchFamily="34" charset="0"/>
              <a:buChar char="•"/>
            </a:pPr>
            <a:r>
              <a:rPr lang="en-US" sz="2200" dirty="0"/>
              <a:t>An automatic client-side test generator was created that generates a document that can be followed by a user to manually test specific combinations of user interface functions.</a:t>
            </a:r>
          </a:p>
          <a:p>
            <a:pPr marL="244475" indent="-244475">
              <a:buFont typeface="Arial" panose="020B0604020202020204" pitchFamily="34" charset="0"/>
              <a:buChar char="•"/>
            </a:pPr>
            <a:r>
              <a:rPr lang="en-US" sz="2200" dirty="0"/>
              <a:t>The service Travis CI has been incorporated to perform Continuous Integration, which is the automatic testing and </a:t>
            </a:r>
            <a:r>
              <a:rPr lang="en-US" sz="2200" dirty="0" err="1"/>
              <a:t>linting</a:t>
            </a:r>
            <a:r>
              <a:rPr lang="en-US" sz="2200" dirty="0"/>
              <a:t> of the codebase every time new code is added to the </a:t>
            </a:r>
            <a:r>
              <a:rPr lang="en-US" sz="2200" dirty="0" err="1"/>
              <a:t>Github</a:t>
            </a:r>
            <a:r>
              <a:rPr lang="en-US" sz="2200" dirty="0"/>
              <a:t> Repository.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48F2A5-9FF1-DC44-B665-8185D1CF64A2}"/>
              </a:ext>
            </a:extLst>
          </p:cNvPr>
          <p:cNvSpPr txBox="1"/>
          <p:nvPr/>
        </p:nvSpPr>
        <p:spPr>
          <a:xfrm>
            <a:off x="22573949" y="20605406"/>
            <a:ext cx="67931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D3 visualization library was updated to version 4</a:t>
            </a:r>
          </a:p>
          <a:p>
            <a:pPr marL="244475" lvl="1" indent="-244475">
              <a:buFont typeface="Arial" panose="020B0604020202020204" pitchFamily="34" charset="0"/>
              <a:buChar char="•"/>
            </a:pPr>
            <a:r>
              <a:rPr lang="en-US" sz="2200" dirty="0"/>
              <a:t>D3 is the central visualization code library that GRNsight uses to automatically lay out nodes and edges.</a:t>
            </a:r>
          </a:p>
          <a:p>
            <a:pPr marL="244475" lvl="1" indent="-244475">
              <a:buFont typeface="Arial" panose="020B0604020202020204" pitchFamily="34" charset="0"/>
              <a:buChar char="•"/>
            </a:pPr>
            <a:r>
              <a:rPr lang="en-US" sz="2200" dirty="0" err="1"/>
              <a:t>GRNsight</a:t>
            </a:r>
            <a:r>
              <a:rPr lang="en-US" sz="2200" dirty="0"/>
              <a:t> previously used d3 version 3.</a:t>
            </a:r>
          </a:p>
          <a:p>
            <a:pPr marL="244475" lvl="1" indent="-244475">
              <a:buFont typeface="Arial" panose="020B0604020202020204" pitchFamily="34" charset="0"/>
              <a:buChar char="•"/>
            </a:pPr>
            <a:r>
              <a:rPr lang="en-US" sz="2200" dirty="0"/>
              <a:t>Transitioning to version 4 allowed for a more concise and logical code base, allowing developers to read code easier and code to compile faster.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F04720-C2D2-2447-9DC1-D48B396E08AE}"/>
              </a:ext>
            </a:extLst>
          </p:cNvPr>
          <p:cNvSpPr txBox="1"/>
          <p:nvPr/>
        </p:nvSpPr>
        <p:spPr>
          <a:xfrm>
            <a:off x="22590463" y="24516197"/>
            <a:ext cx="58600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/>
              <a:t>ESLint</a:t>
            </a:r>
            <a:r>
              <a:rPr lang="en-US" sz="2200" b="1" dirty="0"/>
              <a:t> added to code base</a:t>
            </a:r>
          </a:p>
          <a:p>
            <a:pPr marL="244475" indent="-244475">
              <a:buFont typeface="Arial" panose="020B0604020202020204" pitchFamily="34" charset="0"/>
              <a:buChar char="•"/>
            </a:pPr>
            <a:r>
              <a:rPr lang="en-US" sz="2200" dirty="0" err="1"/>
              <a:t>ESLint</a:t>
            </a:r>
            <a:r>
              <a:rPr lang="en-US" sz="2200" dirty="0"/>
              <a:t> is a “linter,” a tool to identify and correct JavaScript mistakes and coding style errors that developers may make while contributing to </a:t>
            </a:r>
            <a:r>
              <a:rPr lang="en-US" sz="2200" dirty="0" err="1"/>
              <a:t>GRNsight</a:t>
            </a:r>
            <a:r>
              <a:rPr lang="en-US" sz="2200" dirty="0"/>
              <a:t>.</a:t>
            </a:r>
          </a:p>
          <a:p>
            <a:pPr marL="244475" indent="-244475">
              <a:buFont typeface="Arial" panose="020B0604020202020204" pitchFamily="34" charset="0"/>
              <a:buChar char="•"/>
            </a:pPr>
            <a:r>
              <a:rPr lang="en-US" sz="2200" dirty="0"/>
              <a:t>The addition of </a:t>
            </a:r>
            <a:r>
              <a:rPr lang="en-US" sz="2200" dirty="0" err="1"/>
              <a:t>ESLint</a:t>
            </a:r>
            <a:r>
              <a:rPr lang="en-US" sz="2200" dirty="0"/>
              <a:t> ensures that all </a:t>
            </a:r>
            <a:r>
              <a:rPr lang="en-US" sz="2200" dirty="0" err="1"/>
              <a:t>GRNsight</a:t>
            </a:r>
            <a:r>
              <a:rPr lang="en-US" sz="2200" dirty="0"/>
              <a:t> code is consistent with style guidelines.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08FFEF-6B90-BF41-82FB-0FE495BAB12B}"/>
              </a:ext>
            </a:extLst>
          </p:cNvPr>
          <p:cNvSpPr/>
          <p:nvPr/>
        </p:nvSpPr>
        <p:spPr>
          <a:xfrm>
            <a:off x="33114323" y="23499658"/>
            <a:ext cx="10035478" cy="2756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C61DA7F-FB4D-2849-A514-78F91E956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34029" y="23522852"/>
            <a:ext cx="2588537" cy="2715653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38386737" y="24604782"/>
            <a:ext cx="2520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6236 total visitors and 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4521 files uploaded as of 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14 March 2018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4B874F-B1EC-064B-A52E-737CE3015E63}"/>
              </a:ext>
            </a:extLst>
          </p:cNvPr>
          <p:cNvSpPr txBox="1"/>
          <p:nvPr/>
        </p:nvSpPr>
        <p:spPr>
          <a:xfrm>
            <a:off x="33111677" y="23533486"/>
            <a:ext cx="52750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lvl="0" indent="-231775"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1600" dirty="0" err="1">
                <a:solidFill>
                  <a:schemeClr val="dk1"/>
                </a:solidFill>
              </a:rPr>
              <a:t>GRNsight</a:t>
            </a:r>
            <a:r>
              <a:rPr lang="en-US" sz="1600" dirty="0">
                <a:solidFill>
                  <a:schemeClr val="dk1"/>
                </a:solidFill>
              </a:rPr>
              <a:t> is free and open to all users and there is no login requirement. </a:t>
            </a:r>
          </a:p>
          <a:p>
            <a:pPr marL="236538" lvl="0" indent="-231775"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Web site content is available under the Creative Commons Attribution Non-Commercial Share Alike license.</a:t>
            </a:r>
          </a:p>
          <a:p>
            <a:pPr marL="236538" lvl="0" indent="-231775"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1600" dirty="0" err="1">
                <a:solidFill>
                  <a:schemeClr val="dk1"/>
                </a:solidFill>
              </a:rPr>
              <a:t>GRNsight</a:t>
            </a:r>
            <a:r>
              <a:rPr lang="en-US" sz="1600" dirty="0">
                <a:solidFill>
                  <a:schemeClr val="dk1"/>
                </a:solidFill>
              </a:rPr>
              <a:t> code is available under the open source BSD license.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523A4D-2AC0-D943-8928-D02A0302BDEE}"/>
              </a:ext>
            </a:extLst>
          </p:cNvPr>
          <p:cNvSpPr/>
          <p:nvPr/>
        </p:nvSpPr>
        <p:spPr>
          <a:xfrm>
            <a:off x="11769487" y="7063620"/>
            <a:ext cx="31296684" cy="11916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.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81DCF29-5B7C-9D47-AEF4-74D5B7630E12}"/>
              </a:ext>
            </a:extLst>
          </p:cNvPr>
          <p:cNvSpPr/>
          <p:nvPr/>
        </p:nvSpPr>
        <p:spPr>
          <a:xfrm>
            <a:off x="11908676" y="9857900"/>
            <a:ext cx="456043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Clr>
                <a:schemeClr val="dk1"/>
              </a:buClr>
              <a:buSzPct val="100000"/>
            </a:pPr>
            <a:r>
              <a:rPr lang="en-US" sz="2200" b="1" dirty="0"/>
              <a:t>2. Force Graph Parameter Sliders </a:t>
            </a:r>
            <a:endParaRPr lang="en-US" sz="2200" b="1" dirty="0">
              <a:solidFill>
                <a:schemeClr val="dk1"/>
              </a:solidFill>
            </a:endParaRPr>
          </a:p>
          <a:p>
            <a:pPr marL="233363" lvl="0" indent="-227013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Link distance determines the minimum distance between nodes.</a:t>
            </a:r>
          </a:p>
          <a:p>
            <a:pPr marL="233363" lvl="0" indent="-227013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Nodes have a charge, which repels or attracts other nodes.</a:t>
            </a:r>
          </a:p>
          <a:p>
            <a:pPr marL="233363" lvl="0" indent="-227013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Reset functionality sets all parameters to default settings.</a:t>
            </a:r>
          </a:p>
          <a:p>
            <a:pPr marL="233363" lvl="0" indent="-227013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Locking the parameters prevents any further changes.</a:t>
            </a:r>
          </a:p>
        </p:txBody>
      </p:sp>
      <p:pic>
        <p:nvPicPr>
          <p:cNvPr id="94" name="Picture 2">
            <a:extLst>
              <a:ext uri="{FF2B5EF4-FFF2-40B4-BE49-F238E27FC236}">
                <a16:creationId xmlns:a16="http://schemas.microsoft.com/office/drawing/2014/main" id="{096E5615-09FD-1045-8144-8478D6172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 t="581" r="420" b="705"/>
          <a:stretch/>
        </p:blipFill>
        <p:spPr bwMode="auto">
          <a:xfrm>
            <a:off x="19556092" y="8183137"/>
            <a:ext cx="10214115" cy="593496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5">
            <a:extLst>
              <a:ext uri="{FF2B5EF4-FFF2-40B4-BE49-F238E27FC236}">
                <a16:creationId xmlns:a16="http://schemas.microsoft.com/office/drawing/2014/main" id="{FEBB1F70-8D26-B04D-B4D3-077CE39B1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1568" y="11188510"/>
            <a:ext cx="2915655" cy="215678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7">
            <a:extLst>
              <a:ext uri="{FF2B5EF4-FFF2-40B4-BE49-F238E27FC236}">
                <a16:creationId xmlns:a16="http://schemas.microsoft.com/office/drawing/2014/main" id="{8BF45D75-BB18-0F4D-B432-2C2338368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1878" y="7426481"/>
            <a:ext cx="7208329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DDCD5877-14C4-9D41-A2FF-24548E36C01E}"/>
              </a:ext>
            </a:extLst>
          </p:cNvPr>
          <p:cNvSpPr/>
          <p:nvPr/>
        </p:nvSpPr>
        <p:spPr>
          <a:xfrm>
            <a:off x="11913113" y="7484963"/>
            <a:ext cx="4512383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/>
              <a:t>1. File Formats</a:t>
            </a:r>
          </a:p>
          <a:p>
            <a:pPr marL="196850" lvl="0" indent="-169863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Can open an Excel workbook and import SIF or </a:t>
            </a:r>
            <a:r>
              <a:rPr lang="en-US" sz="2000" dirty="0" err="1">
                <a:solidFill>
                  <a:schemeClr val="dk1"/>
                </a:solidFill>
              </a:rPr>
              <a:t>GraphML</a:t>
            </a:r>
            <a:r>
              <a:rPr lang="en-US" sz="2000" dirty="0">
                <a:solidFill>
                  <a:schemeClr val="dk1"/>
                </a:solidFill>
              </a:rPr>
              <a:t>.</a:t>
            </a:r>
          </a:p>
          <a:p>
            <a:pPr marL="196850" lvl="0" indent="-169863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Can export graph </a:t>
            </a:r>
            <a:r>
              <a:rPr lang="en-US" sz="2000">
                <a:solidFill>
                  <a:schemeClr val="dk1"/>
                </a:solidFill>
              </a:rPr>
              <a:t>to SIF or GraphML </a:t>
            </a:r>
            <a:r>
              <a:rPr lang="en-US" sz="2000" dirty="0">
                <a:solidFill>
                  <a:schemeClr val="dk1"/>
                </a:solidFill>
              </a:rPr>
              <a:t>format.</a:t>
            </a:r>
          </a:p>
          <a:p>
            <a:pPr marL="196850" lvl="0" indent="-169863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Can load demo files for </a:t>
            </a:r>
            <a:r>
              <a:rPr lang="en-US" sz="2000" dirty="0">
                <a:solidFill>
                  <a:schemeClr val="dk1"/>
                </a:solidFill>
              </a:rPr>
              <a:t>weighted and unweighted graphs.</a:t>
            </a:r>
          </a:p>
        </p:txBody>
      </p:sp>
      <p:pic>
        <p:nvPicPr>
          <p:cNvPr id="102" name="Picture 3">
            <a:extLst>
              <a:ext uri="{FF2B5EF4-FFF2-40B4-BE49-F238E27FC236}">
                <a16:creationId xmlns:a16="http://schemas.microsoft.com/office/drawing/2014/main" id="{DF4753CC-378C-B143-AA69-F1C9B37E0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074" y="7416605"/>
            <a:ext cx="88011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9">
            <a:extLst>
              <a:ext uri="{FF2B5EF4-FFF2-40B4-BE49-F238E27FC236}">
                <a16:creationId xmlns:a16="http://schemas.microsoft.com/office/drawing/2014/main" id="{34A9454B-46D4-1140-B213-0634A83AF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330" y="16500554"/>
            <a:ext cx="2916936" cy="72674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2C1D182B-5072-F940-B8B1-C66E8490D837}"/>
              </a:ext>
            </a:extLst>
          </p:cNvPr>
          <p:cNvSpPr/>
          <p:nvPr/>
        </p:nvSpPr>
        <p:spPr>
          <a:xfrm>
            <a:off x="11903994" y="13099693"/>
            <a:ext cx="4458392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/>
              <a:t>3. Viewport</a:t>
            </a:r>
          </a:p>
          <a:p>
            <a:pPr marL="233363" lvl="0" indent="-227013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Graph bounding box can be  separated from viewport.</a:t>
            </a:r>
          </a:p>
          <a:p>
            <a:pPr marL="233363" indent="-227013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Multiple viewport sizes available.</a:t>
            </a:r>
          </a:p>
          <a:p>
            <a:pPr marL="233363" lvl="0" indent="-227013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Zoom </a:t>
            </a:r>
            <a:r>
              <a:rPr lang="en-US" sz="2000">
                <a:solidFill>
                  <a:schemeClr val="dk1"/>
                </a:solidFill>
              </a:rPr>
              <a:t>and scrolling </a:t>
            </a:r>
            <a:r>
              <a:rPr lang="en-US" sz="2000" dirty="0">
                <a:solidFill>
                  <a:schemeClr val="dk1"/>
                </a:solidFill>
              </a:rPr>
              <a:t>enabled.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34E4EBB-4849-8847-86BB-CB2FF8FDB1F0}"/>
              </a:ext>
            </a:extLst>
          </p:cNvPr>
          <p:cNvSpPr/>
          <p:nvPr/>
        </p:nvSpPr>
        <p:spPr>
          <a:xfrm>
            <a:off x="29924435" y="10937357"/>
            <a:ext cx="5037918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/>
              <a:t>6. Edge Weight Normalization</a:t>
            </a:r>
            <a:endParaRPr lang="en-US" sz="2200" b="1" dirty="0">
              <a:solidFill>
                <a:schemeClr val="dk1"/>
              </a:solidFill>
            </a:endParaRPr>
          </a:p>
          <a:p>
            <a:pPr marL="233363" lvl="0" indent="-227013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Allows user to set normalization factor in user interface.</a:t>
            </a:r>
          </a:p>
          <a:p>
            <a:pPr marL="233363" lvl="0" indent="-227013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Edge thicknesses for different graphs can be rendered on the same scale.</a:t>
            </a:r>
          </a:p>
          <a:p>
            <a:pPr marL="233363" lvl="0" indent="-227013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Facilitates accurate visual comparison.</a:t>
            </a:r>
          </a:p>
          <a:p>
            <a:pPr marL="233363" lvl="0" indent="-227013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A comparison between a graph with no normalization applied to it, and a graph with a normalization factor of 3 are shown.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205176-966E-484E-AEB3-1AAE134A9E2D}"/>
              </a:ext>
            </a:extLst>
          </p:cNvPr>
          <p:cNvSpPr/>
          <p:nvPr/>
        </p:nvSpPr>
        <p:spPr>
          <a:xfrm>
            <a:off x="16432788" y="17224243"/>
            <a:ext cx="825056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lvl="0" indent="-233363">
              <a:buClr>
                <a:schemeClr val="dk1"/>
              </a:buClr>
              <a:buSzPct val="100000"/>
            </a:pPr>
            <a:r>
              <a:rPr lang="en-US" sz="2200" b="1" dirty="0"/>
              <a:t>7. Gray Edge Threshold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2200"/>
              <a:t>By default, edges are colored gray if the magnitude of its value is &lt;= 5% of the maximum edge weight value.</a:t>
            </a:r>
          </a:p>
          <a:p>
            <a:pPr marL="233363" indent="-233363">
              <a:buFont typeface="Arial" charset="0"/>
              <a:buChar char="•"/>
            </a:pPr>
            <a:r>
              <a:rPr lang="en-US" sz="2200"/>
              <a:t>Gray edges give a visual cue that the weight value is low, signifying a weak regulatory relationship.</a:t>
            </a:r>
            <a:endParaRPr lang="en-US" sz="2200" dirty="0"/>
          </a:p>
        </p:txBody>
      </p:sp>
      <p:pic>
        <p:nvPicPr>
          <p:cNvPr id="120" name="Picture 11">
            <a:extLst>
              <a:ext uri="{FF2B5EF4-FFF2-40B4-BE49-F238E27FC236}">
                <a16:creationId xmlns:a16="http://schemas.microsoft.com/office/drawing/2014/main" id="{B973988F-13D5-4C45-90E3-E8F0D167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8380" y="8276929"/>
            <a:ext cx="1923681" cy="254240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774896-8701-114E-8EE1-FE8C3627BF09}"/>
              </a:ext>
            </a:extLst>
          </p:cNvPr>
          <p:cNvSpPr txBox="1"/>
          <p:nvPr/>
        </p:nvSpPr>
        <p:spPr>
          <a:xfrm>
            <a:off x="34455468" y="8250253"/>
            <a:ext cx="860013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5. Improvements to Zoom Functionality</a:t>
            </a:r>
            <a:endParaRPr lang="en-US" sz="2200" dirty="0"/>
          </a:p>
          <a:p>
            <a:pPr marL="234950" lvl="1" indent="-234950">
              <a:buFont typeface="Arial" panose="020B0604020202020204" pitchFamily="34" charset="0"/>
              <a:buChar char="•"/>
            </a:pPr>
            <a:r>
              <a:rPr lang="en-US" sz="2200" dirty="0"/>
              <a:t>Zoom was first added in </a:t>
            </a:r>
            <a:r>
              <a:rPr lang="en-US" sz="2200" dirty="0" err="1"/>
              <a:t>GRNsight</a:t>
            </a:r>
            <a:r>
              <a:rPr lang="en-US" sz="2200" dirty="0"/>
              <a:t> version 2.0, and has been improved since.</a:t>
            </a:r>
          </a:p>
          <a:p>
            <a:pPr marL="234950" lvl="1" indent="-234950">
              <a:buFont typeface="Arial" panose="020B0604020202020204" pitchFamily="34" charset="0"/>
              <a:buChar char="•"/>
            </a:pPr>
            <a:r>
              <a:rPr lang="en-US" sz="2200" dirty="0"/>
              <a:t>Zoom now originates from the center of </a:t>
            </a:r>
            <a:r>
              <a:rPr lang="en-US" sz="2200"/>
              <a:t>the graph.</a:t>
            </a:r>
            <a:r>
              <a:rPr lang="en-US" sz="2200" dirty="0"/>
              <a:t> </a:t>
            </a:r>
          </a:p>
          <a:p>
            <a:pPr marL="234950" lvl="1" indent="-234950">
              <a:buFont typeface="Arial" panose="020B0604020202020204" pitchFamily="34" charset="0"/>
              <a:buChar char="•"/>
            </a:pPr>
            <a:r>
              <a:rPr lang="en-US" sz="2200" dirty="0"/>
              <a:t>Zoom factor is now annotated on </a:t>
            </a:r>
            <a:r>
              <a:rPr lang="en-US" sz="2200"/>
              <a:t>zoom slider.</a:t>
            </a:r>
            <a:endParaRPr lang="en-US" sz="2200" dirty="0"/>
          </a:p>
          <a:p>
            <a:pPr marL="234950" lvl="1" indent="-234950">
              <a:buFont typeface="Arial" panose="020B0604020202020204" pitchFamily="34" charset="0"/>
              <a:buChar char="•"/>
            </a:pPr>
            <a:r>
              <a:rPr lang="en-US" sz="2200" dirty="0"/>
              <a:t>A vertical bar on the zoom slider indicates where the 100% zoom level is.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1ECBE91A-A596-B340-BF8C-E60370E016CC}"/>
              </a:ext>
            </a:extLst>
          </p:cNvPr>
          <p:cNvSpPr/>
          <p:nvPr/>
        </p:nvSpPr>
        <p:spPr>
          <a:xfrm>
            <a:off x="1081826" y="28233991"/>
            <a:ext cx="1620693" cy="593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Import SIF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2FFE67C7-0123-3E40-90E7-A81E2113D753}"/>
              </a:ext>
            </a:extLst>
          </p:cNvPr>
          <p:cNvSpPr/>
          <p:nvPr/>
        </p:nvSpPr>
        <p:spPr>
          <a:xfrm>
            <a:off x="6266902" y="28248523"/>
            <a:ext cx="1620693" cy="5930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Semantic Checker</a:t>
            </a:r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6C3CBC13-13A7-FC4A-AF21-E8553C679429}"/>
              </a:ext>
            </a:extLst>
          </p:cNvPr>
          <p:cNvSpPr/>
          <p:nvPr/>
        </p:nvSpPr>
        <p:spPr>
          <a:xfrm>
            <a:off x="3276786" y="28240058"/>
            <a:ext cx="1620693" cy="593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SIF Syntax Checker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C8B95B0C-43A1-5948-A9FF-FA033A227740}"/>
              </a:ext>
            </a:extLst>
          </p:cNvPr>
          <p:cNvSpPr/>
          <p:nvPr/>
        </p:nvSpPr>
        <p:spPr>
          <a:xfrm>
            <a:off x="3275857" y="27448876"/>
            <a:ext cx="1620693" cy="593056"/>
          </a:xfrm>
          <a:prstGeom prst="roundRect">
            <a:avLst/>
          </a:prstGeom>
          <a:solidFill>
            <a:srgbClr val="FAC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Excel Syntax Checker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59519CD5-671F-1447-BC70-C313724F600F}"/>
              </a:ext>
            </a:extLst>
          </p:cNvPr>
          <p:cNvSpPr/>
          <p:nvPr/>
        </p:nvSpPr>
        <p:spPr>
          <a:xfrm>
            <a:off x="3275857" y="29017826"/>
            <a:ext cx="1620693" cy="5930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GraphML</a:t>
            </a:r>
            <a:r>
              <a:rPr lang="en-US" sz="1500" dirty="0">
                <a:solidFill>
                  <a:schemeClr val="tx1"/>
                </a:solidFill>
              </a:rPr>
              <a:t> Syntax Checker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3CD81A24-C0A9-E844-AF38-30F900D1C9CE}"/>
              </a:ext>
            </a:extLst>
          </p:cNvPr>
          <p:cNvSpPr/>
          <p:nvPr/>
        </p:nvSpPr>
        <p:spPr>
          <a:xfrm>
            <a:off x="8482846" y="28231822"/>
            <a:ext cx="1620693" cy="5930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/>
                </a:solidFill>
              </a:rPr>
              <a:t>GRNsight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DAD2772-26AA-9D4A-8D73-5D21B4669AA8}"/>
              </a:ext>
            </a:extLst>
          </p:cNvPr>
          <p:cNvCxnSpPr/>
          <p:nvPr/>
        </p:nvCxnSpPr>
        <p:spPr>
          <a:xfrm>
            <a:off x="2702519" y="28530519"/>
            <a:ext cx="573338" cy="6067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9197510E-7EF3-F549-97C1-655A17959170}"/>
              </a:ext>
            </a:extLst>
          </p:cNvPr>
          <p:cNvCxnSpPr/>
          <p:nvPr/>
        </p:nvCxnSpPr>
        <p:spPr>
          <a:xfrm flipV="1">
            <a:off x="4896550" y="28531117"/>
            <a:ext cx="1371281" cy="783237"/>
          </a:xfrm>
          <a:prstGeom prst="bentConnector3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EC156E8E-3869-274A-8961-36FE3E27C192}"/>
              </a:ext>
            </a:extLst>
          </p:cNvPr>
          <p:cNvCxnSpPr/>
          <p:nvPr/>
        </p:nvCxnSpPr>
        <p:spPr>
          <a:xfrm>
            <a:off x="4896550" y="27745404"/>
            <a:ext cx="1371281" cy="785713"/>
          </a:xfrm>
          <a:prstGeom prst="bentConnector3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C199AAFF-B6BD-B949-A476-6E2B09157E6F}"/>
              </a:ext>
            </a:extLst>
          </p:cNvPr>
          <p:cNvCxnSpPr/>
          <p:nvPr/>
        </p:nvCxnSpPr>
        <p:spPr>
          <a:xfrm flipV="1">
            <a:off x="4897479" y="28531117"/>
            <a:ext cx="1370352" cy="5469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38C36DC-8F0D-EB4B-94A3-7C3BBB278E20}"/>
              </a:ext>
            </a:extLst>
          </p:cNvPr>
          <p:cNvCxnSpPr/>
          <p:nvPr/>
        </p:nvCxnSpPr>
        <p:spPr>
          <a:xfrm flipV="1">
            <a:off x="7888524" y="28528350"/>
            <a:ext cx="594322" cy="8236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C05E286C-283C-BF4A-9C62-BF7DC1DCAE25}"/>
              </a:ext>
            </a:extLst>
          </p:cNvPr>
          <p:cNvSpPr/>
          <p:nvPr/>
        </p:nvSpPr>
        <p:spPr>
          <a:xfrm>
            <a:off x="1081826" y="27440411"/>
            <a:ext cx="1620693" cy="593056"/>
          </a:xfrm>
          <a:prstGeom prst="roundRect">
            <a:avLst/>
          </a:prstGeom>
          <a:solidFill>
            <a:srgbClr val="FAC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Import Excel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261A888-3506-D947-AEBD-B3C6B361FC65}"/>
              </a:ext>
            </a:extLst>
          </p:cNvPr>
          <p:cNvCxnSpPr/>
          <p:nvPr/>
        </p:nvCxnSpPr>
        <p:spPr>
          <a:xfrm>
            <a:off x="2702519" y="27736939"/>
            <a:ext cx="573338" cy="6067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2D750B0F-01F1-404A-8880-802B95EF4922}"/>
              </a:ext>
            </a:extLst>
          </p:cNvPr>
          <p:cNvSpPr/>
          <p:nvPr/>
        </p:nvSpPr>
        <p:spPr>
          <a:xfrm>
            <a:off x="1081826" y="29017826"/>
            <a:ext cx="1620693" cy="5930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Import </a:t>
            </a:r>
            <a:r>
              <a:rPr lang="en-US" sz="1800" dirty="0" err="1">
                <a:solidFill>
                  <a:schemeClr val="tx1"/>
                </a:solidFill>
              </a:rPr>
              <a:t>GraphML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A62FECA-9803-F940-8700-E89DBA1B17E2}"/>
              </a:ext>
            </a:extLst>
          </p:cNvPr>
          <p:cNvCxnSpPr/>
          <p:nvPr/>
        </p:nvCxnSpPr>
        <p:spPr>
          <a:xfrm>
            <a:off x="2702519" y="29314354"/>
            <a:ext cx="573338" cy="6067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138">
            <a:extLst>
              <a:ext uri="{FF2B5EF4-FFF2-40B4-BE49-F238E27FC236}">
                <a16:creationId xmlns:a16="http://schemas.microsoft.com/office/drawing/2014/main" id="{866F88F6-A06C-6A42-B6C9-D17E6B6CB62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88529" y="29907923"/>
            <a:ext cx="4727562" cy="2462056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F37E7572-11B3-0B47-8B0A-CC93B591B505}"/>
              </a:ext>
            </a:extLst>
          </p:cNvPr>
          <p:cNvSpPr txBox="1"/>
          <p:nvPr/>
        </p:nvSpPr>
        <p:spPr>
          <a:xfrm>
            <a:off x="833051" y="29653465"/>
            <a:ext cx="5054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200" b="1" dirty="0"/>
              <a:t>Warnings are returned in cases of non-fatal improper spreadsheets</a:t>
            </a:r>
            <a:endParaRPr lang="en-US" sz="22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C037F2C-E6F2-B846-841F-97FE534AF0CB}"/>
              </a:ext>
            </a:extLst>
          </p:cNvPr>
          <p:cNvSpPr txBox="1"/>
          <p:nvPr/>
        </p:nvSpPr>
        <p:spPr>
          <a:xfrm>
            <a:off x="713505" y="30413852"/>
            <a:ext cx="486447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7488" indent="-217488">
              <a:buFont typeface="Arial"/>
              <a:buChar char="•"/>
            </a:pPr>
            <a:r>
              <a:rPr lang="en-US" sz="2200" dirty="0"/>
              <a:t>In cases where non-fatal errors exist in the format or data of an uploaded spreadsheet, the graph is displayed, and a warning box appears with a detailed message.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60EAA43-CACE-6F40-A613-874A7D6D652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431105" y="8179071"/>
            <a:ext cx="2916936" cy="28874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1DF510-39ED-B14A-B9CB-5BF430237175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0613" t="20275" r="10992" b="24782"/>
          <a:stretch/>
        </p:blipFill>
        <p:spPr>
          <a:xfrm>
            <a:off x="27812286" y="24650476"/>
            <a:ext cx="4539901" cy="1818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1418D0-5BB4-3442-803F-C0A69985D4A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519501" y="20634570"/>
            <a:ext cx="2540000" cy="25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2EE16D-19B3-FB43-A092-F3D682393507}"/>
              </a:ext>
            </a:extLst>
          </p:cNvPr>
          <p:cNvSpPr txBox="1"/>
          <p:nvPr/>
        </p:nvSpPr>
        <p:spPr>
          <a:xfrm>
            <a:off x="33126313" y="25201912"/>
            <a:ext cx="50959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Usage is being tracked through Google Analytics.</a:t>
            </a:r>
            <a:endParaRPr lang="en-US" sz="1600" dirty="0">
              <a:solidFill>
                <a:schemeClr val="tx1"/>
              </a:solidFill>
            </a:endParaRP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GRNsight</a:t>
            </a:r>
            <a:r>
              <a:rPr lang="en-US" sz="1600" dirty="0">
                <a:solidFill>
                  <a:schemeClr val="tx1"/>
                </a:solidFill>
              </a:rPr>
              <a:t> has been tested with and confirmed to be working in Chrome version 58 or higher and Firefox version 53 or higher on Windows 7 and Mac OS X.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AFE10-B5A2-FB48-8E1B-00484E28D7C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734943" y="28585512"/>
            <a:ext cx="3451888" cy="1806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EF4A2D-B014-5E43-BA72-CC1C764F2BF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884430" y="30403671"/>
            <a:ext cx="1422400" cy="1422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0552E0-6EC4-0F43-992B-BE16607DB125}"/>
              </a:ext>
            </a:extLst>
          </p:cNvPr>
          <p:cNvSpPr txBox="1"/>
          <p:nvPr/>
        </p:nvSpPr>
        <p:spPr>
          <a:xfrm>
            <a:off x="22590463" y="23300206"/>
            <a:ext cx="9654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2200" dirty="0"/>
              <a:t>The “Gravity” and and “Charge Distance” features previously present in </a:t>
            </a:r>
            <a:r>
              <a:rPr lang="en-US" sz="2200" dirty="0" err="1"/>
              <a:t>GRNsight</a:t>
            </a:r>
            <a:r>
              <a:rPr lang="en-US" sz="2200" dirty="0"/>
              <a:t> were consolidated into “Link Distance” and ”Charge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C7263-0FEF-8A40-BB54-2B07D056717B}"/>
              </a:ext>
            </a:extLst>
          </p:cNvPr>
          <p:cNvSpPr txBox="1"/>
          <p:nvPr/>
        </p:nvSpPr>
        <p:spPr>
          <a:xfrm>
            <a:off x="22590463" y="27227090"/>
            <a:ext cx="9671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2200" dirty="0" err="1"/>
              <a:t>ESLint</a:t>
            </a:r>
            <a:r>
              <a:rPr lang="en-US" sz="2200" dirty="0"/>
              <a:t> can also correct “fatal” coding </a:t>
            </a:r>
            <a:r>
              <a:rPr lang="en-US" sz="2200"/>
              <a:t>mistakes before they are merged into the repository.</a:t>
            </a:r>
            <a:endParaRPr lang="en-US" sz="2200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AB1FD91-5BEF-5048-A702-C8E8A09B3D27}"/>
              </a:ext>
            </a:extLst>
          </p:cNvPr>
          <p:cNvSpPr/>
          <p:nvPr/>
        </p:nvSpPr>
        <p:spPr>
          <a:xfrm>
            <a:off x="29982910" y="8243538"/>
            <a:ext cx="1776989" cy="254718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70AE673B-C6F8-C643-8B26-9553BD6EEB9B}"/>
              </a:ext>
            </a:extLst>
          </p:cNvPr>
          <p:cNvCxnSpPr/>
          <p:nvPr/>
        </p:nvCxnSpPr>
        <p:spPr>
          <a:xfrm flipV="1">
            <a:off x="31282828" y="10435147"/>
            <a:ext cx="411424" cy="0"/>
          </a:xfrm>
          <a:prstGeom prst="straightConnector1">
            <a:avLst/>
          </a:prstGeom>
          <a:ln>
            <a:solidFill>
              <a:srgbClr val="9C9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2C4E42A-DFE6-5F4A-A2B5-8563A3E58207}"/>
              </a:ext>
            </a:extLst>
          </p:cNvPr>
          <p:cNvCxnSpPr/>
          <p:nvPr/>
        </p:nvCxnSpPr>
        <p:spPr>
          <a:xfrm>
            <a:off x="30916005" y="9524455"/>
            <a:ext cx="733647" cy="0"/>
          </a:xfrm>
          <a:prstGeom prst="straightConnector1">
            <a:avLst/>
          </a:prstGeom>
          <a:ln w="57150">
            <a:solidFill>
              <a:srgbClr val="C517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DC1B9C7-1C69-E94A-9200-F43EEC8B260F}"/>
              </a:ext>
            </a:extLst>
          </p:cNvPr>
          <p:cNvGrpSpPr/>
          <p:nvPr/>
        </p:nvGrpSpPr>
        <p:grpSpPr>
          <a:xfrm>
            <a:off x="30976040" y="9884092"/>
            <a:ext cx="673612" cy="174894"/>
            <a:chOff x="294155" y="3370522"/>
            <a:chExt cx="733647" cy="260499"/>
          </a:xfrm>
        </p:grpSpPr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19ACF159-0CAA-2B4C-AEB1-353C33D9EA9D}"/>
                </a:ext>
              </a:extLst>
            </p:cNvPr>
            <p:cNvCxnSpPr/>
            <p:nvPr/>
          </p:nvCxnSpPr>
          <p:spPr>
            <a:xfrm>
              <a:off x="294155" y="3500771"/>
              <a:ext cx="733647" cy="0"/>
            </a:xfrm>
            <a:prstGeom prst="straightConnector1">
              <a:avLst/>
            </a:prstGeom>
            <a:ln w="57150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80977A33-4F70-1F43-8588-267862767FB6}"/>
                </a:ext>
              </a:extLst>
            </p:cNvPr>
            <p:cNvCxnSpPr/>
            <p:nvPr/>
          </p:nvCxnSpPr>
          <p:spPr>
            <a:xfrm>
              <a:off x="1015403" y="3370522"/>
              <a:ext cx="0" cy="260499"/>
            </a:xfrm>
            <a:prstGeom prst="straightConnector1">
              <a:avLst/>
            </a:prstGeom>
            <a:ln w="57150" cap="rnd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74ED33C1-535E-134B-93A2-70DAAACCD30E}"/>
              </a:ext>
            </a:extLst>
          </p:cNvPr>
          <p:cNvSpPr txBox="1"/>
          <p:nvPr/>
        </p:nvSpPr>
        <p:spPr>
          <a:xfrm>
            <a:off x="29974722" y="9344798"/>
            <a:ext cx="941283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/>
              <a:t>activation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04FF190-1C46-1B46-B66A-E0F53122764C}"/>
              </a:ext>
            </a:extLst>
          </p:cNvPr>
          <p:cNvSpPr txBox="1"/>
          <p:nvPr/>
        </p:nvSpPr>
        <p:spPr>
          <a:xfrm>
            <a:off x="29973465" y="9791538"/>
            <a:ext cx="1019831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/>
              <a:t>repression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3F8086E-384D-F947-A2B2-AAE463D6DAA8}"/>
              </a:ext>
            </a:extLst>
          </p:cNvPr>
          <p:cNvSpPr txBox="1"/>
          <p:nvPr/>
        </p:nvSpPr>
        <p:spPr>
          <a:xfrm>
            <a:off x="29969848" y="10262023"/>
            <a:ext cx="1369286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/>
              <a:t>weak influence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91A2976-44FC-CD4C-9EC9-4DB4C0192569}"/>
              </a:ext>
            </a:extLst>
          </p:cNvPr>
          <p:cNvSpPr txBox="1"/>
          <p:nvPr/>
        </p:nvSpPr>
        <p:spPr>
          <a:xfrm>
            <a:off x="30441901" y="8358108"/>
            <a:ext cx="81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Key:</a:t>
            </a: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141F541F-4C86-C44A-8D77-DBCAD32D9CB5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5" b="11076"/>
          <a:stretch/>
        </p:blipFill>
        <p:spPr>
          <a:xfrm>
            <a:off x="30850202" y="8799316"/>
            <a:ext cx="788065" cy="372682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423865EB-8BA7-E940-AC26-73132C3722D1}"/>
              </a:ext>
            </a:extLst>
          </p:cNvPr>
          <p:cNvSpPr txBox="1"/>
          <p:nvPr/>
        </p:nvSpPr>
        <p:spPr>
          <a:xfrm>
            <a:off x="30017569" y="8864221"/>
            <a:ext cx="582211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/>
              <a:t>gene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9095A28-4119-0941-9762-98F59CDEE3E3}"/>
              </a:ext>
            </a:extLst>
          </p:cNvPr>
          <p:cNvSpPr txBox="1"/>
          <p:nvPr/>
        </p:nvSpPr>
        <p:spPr>
          <a:xfrm>
            <a:off x="11929683" y="14960399"/>
            <a:ext cx="43804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</a:pPr>
            <a:r>
              <a:rPr lang="en-US" sz="2200" b="1" dirty="0">
                <a:solidFill>
                  <a:schemeClr val="dk1"/>
                </a:solidFill>
              </a:rPr>
              <a:t>4. GRNsight includes options to show or hide the weight values</a:t>
            </a:r>
            <a:endParaRPr lang="en-US" sz="2200" dirty="0"/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Radio buttons enable the user to always see edge weights, never see edge weights, or only see edge weights upon </a:t>
            </a:r>
            <a:r>
              <a:rPr lang="en-US" sz="2200" dirty="0" err="1"/>
              <a:t>mouseover</a:t>
            </a:r>
            <a:r>
              <a:rPr lang="en-US" sz="2200" dirty="0"/>
              <a:t> of the edges.</a:t>
            </a:r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67B04098-4CCA-1143-9C2E-6DA4E5BB2C2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6877" y="14208426"/>
            <a:ext cx="5746656" cy="30146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9BB5FEC-E991-1D4B-AB3A-E1292F5D560C}"/>
              </a:ext>
            </a:extLst>
          </p:cNvPr>
          <p:cNvSpPr/>
          <p:nvPr/>
        </p:nvSpPr>
        <p:spPr>
          <a:xfrm>
            <a:off x="16431568" y="7416605"/>
            <a:ext cx="13338639" cy="6286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04A8CD6-FCC8-D840-8C99-13AC5188296A}"/>
              </a:ext>
            </a:extLst>
          </p:cNvPr>
          <p:cNvSpPr txBox="1"/>
          <p:nvPr/>
        </p:nvSpPr>
        <p:spPr>
          <a:xfrm>
            <a:off x="29890034" y="7763458"/>
            <a:ext cx="1835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200" b="1" dirty="0">
                <a:solidFill>
                  <a:schemeClr val="dk1"/>
                </a:solidFill>
              </a:rPr>
              <a:t>Legend</a:t>
            </a:r>
            <a:endParaRPr lang="en-US" sz="2200" dirty="0">
              <a:solidFill>
                <a:schemeClr val="dk1"/>
              </a:solidFill>
            </a:endParaRPr>
          </a:p>
          <a:p>
            <a:pPr lvl="0">
              <a:buClr>
                <a:srgbClr val="000000"/>
              </a:buClr>
              <a:buSzPct val="25000"/>
            </a:pPr>
            <a:endParaRPr lang="en-US" sz="2200" b="1" dirty="0">
              <a:solidFill>
                <a:schemeClr val="dk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09EF9A-5FA3-CB4D-8882-9B92EC61BEDD}"/>
              </a:ext>
            </a:extLst>
          </p:cNvPr>
          <p:cNvSpPr txBox="1"/>
          <p:nvPr/>
        </p:nvSpPr>
        <p:spPr>
          <a:xfrm>
            <a:off x="16489722" y="7429106"/>
            <a:ext cx="32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67699D-BFDE-0647-A79F-1CEB51E9611A}"/>
              </a:ext>
            </a:extLst>
          </p:cNvPr>
          <p:cNvSpPr txBox="1"/>
          <p:nvPr/>
        </p:nvSpPr>
        <p:spPr>
          <a:xfrm>
            <a:off x="18795378" y="8226178"/>
            <a:ext cx="354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9EFF1-FD38-5149-A982-45570CA7DE45}"/>
              </a:ext>
            </a:extLst>
          </p:cNvPr>
          <p:cNvSpPr txBox="1"/>
          <p:nvPr/>
        </p:nvSpPr>
        <p:spPr>
          <a:xfrm>
            <a:off x="18795378" y="11481327"/>
            <a:ext cx="473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793588-C2B8-B640-8C63-FC9A271BF07D}"/>
              </a:ext>
            </a:extLst>
          </p:cNvPr>
          <p:cNvSpPr txBox="1"/>
          <p:nvPr/>
        </p:nvSpPr>
        <p:spPr>
          <a:xfrm>
            <a:off x="19642831" y="8305776"/>
            <a:ext cx="585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117CC-ABD6-8A4F-9E43-D2D15C148CB0}"/>
              </a:ext>
            </a:extLst>
          </p:cNvPr>
          <p:cNvSpPr txBox="1"/>
          <p:nvPr/>
        </p:nvSpPr>
        <p:spPr>
          <a:xfrm>
            <a:off x="19533144" y="15759566"/>
            <a:ext cx="35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4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453A33D-0E5B-054C-BF96-86D4D1FB019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430596" y="13459713"/>
            <a:ext cx="2920268" cy="15019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91B4142-1901-274B-81B4-D7CD2B2D3685}"/>
              </a:ext>
            </a:extLst>
          </p:cNvPr>
          <p:cNvSpPr txBox="1"/>
          <p:nvPr/>
        </p:nvSpPr>
        <p:spPr>
          <a:xfrm>
            <a:off x="18891360" y="13491470"/>
            <a:ext cx="513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4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E038E6C-5D3F-464E-B2DB-61F08CD63EC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32788" y="15079345"/>
            <a:ext cx="2913214" cy="130139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FA23091-1697-8B4B-842B-2526334B29A8}"/>
              </a:ext>
            </a:extLst>
          </p:cNvPr>
          <p:cNvSpPr txBox="1"/>
          <p:nvPr/>
        </p:nvSpPr>
        <p:spPr>
          <a:xfrm>
            <a:off x="19613855" y="12372003"/>
            <a:ext cx="354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DAC9E2-A02F-A345-B323-42773DF71A8E}"/>
              </a:ext>
            </a:extLst>
          </p:cNvPr>
          <p:cNvSpPr txBox="1"/>
          <p:nvPr/>
        </p:nvSpPr>
        <p:spPr>
          <a:xfrm>
            <a:off x="18886968" y="16618404"/>
            <a:ext cx="381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7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78091E1-E737-4E4A-BD18-F8B9A5DF401A}"/>
              </a:ext>
            </a:extLst>
          </p:cNvPr>
          <p:cNvGrpSpPr/>
          <p:nvPr/>
        </p:nvGrpSpPr>
        <p:grpSpPr>
          <a:xfrm>
            <a:off x="25450462" y="14205551"/>
            <a:ext cx="6732685" cy="3014532"/>
            <a:chOff x="31562390" y="11150363"/>
            <a:chExt cx="11312809" cy="4847136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B4205B7-3587-4644-A6A2-490E83CFA10B}"/>
                </a:ext>
              </a:extLst>
            </p:cNvPr>
            <p:cNvGrpSpPr/>
            <p:nvPr/>
          </p:nvGrpSpPr>
          <p:grpSpPr>
            <a:xfrm>
              <a:off x="31567252" y="11348866"/>
              <a:ext cx="11153732" cy="4474257"/>
              <a:chOff x="20004241" y="14518207"/>
              <a:chExt cx="10719873" cy="4238432"/>
            </a:xfrm>
          </p:grpSpPr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F25F5BCB-71D2-BF4D-AC04-BED5BC881F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08"/>
              <a:stretch/>
            </p:blipFill>
            <p:spPr>
              <a:xfrm>
                <a:off x="23915982" y="14518207"/>
                <a:ext cx="3357857" cy="330535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DB0699AA-B096-3441-AA24-47C084B20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04241" y="14737341"/>
                <a:ext cx="3850781" cy="302078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E8B48B62-E8C8-9C4D-9E21-CACDFC2DC4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35"/>
              <a:stretch/>
            </p:blipFill>
            <p:spPr>
              <a:xfrm>
                <a:off x="27347939" y="14704945"/>
                <a:ext cx="3376175" cy="305701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60877004-23F9-E94D-9C74-F8E3DD51C5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17460" y="17743860"/>
                <a:ext cx="3340396" cy="101277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8DA3CCD2-9DE4-AB47-ACD5-D9856A3D6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88434" y="17757558"/>
                <a:ext cx="3187858" cy="922801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336D4B29-42FD-7C46-8D38-A579CD0D3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22519" y="17747654"/>
                <a:ext cx="3532503" cy="95631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6A90EEB-9B07-4145-9EBB-BCFA03825763}"/>
                </a:ext>
              </a:extLst>
            </p:cNvPr>
            <p:cNvSpPr/>
            <p:nvPr/>
          </p:nvSpPr>
          <p:spPr>
            <a:xfrm>
              <a:off x="31562390" y="11150363"/>
              <a:ext cx="11312809" cy="484713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0D764C7-5985-0F48-B6CD-F6A2FF285A20}"/>
              </a:ext>
            </a:extLst>
          </p:cNvPr>
          <p:cNvSpPr txBox="1"/>
          <p:nvPr/>
        </p:nvSpPr>
        <p:spPr>
          <a:xfrm>
            <a:off x="18906972" y="15366238"/>
            <a:ext cx="450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D73950-C75F-CC4A-89F2-C38C93139FD8}"/>
              </a:ext>
            </a:extLst>
          </p:cNvPr>
          <p:cNvSpPr txBox="1"/>
          <p:nvPr/>
        </p:nvSpPr>
        <p:spPr>
          <a:xfrm>
            <a:off x="32398757" y="8305776"/>
            <a:ext cx="499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AD3C827-6ACB-EE49-9053-FBB5935274AD}"/>
              </a:ext>
            </a:extLst>
          </p:cNvPr>
          <p:cNvSpPr txBox="1"/>
          <p:nvPr/>
        </p:nvSpPr>
        <p:spPr>
          <a:xfrm>
            <a:off x="25504144" y="14209491"/>
            <a:ext cx="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1BB60AE-613C-3945-9D96-53980FAE2824}"/>
              </a:ext>
            </a:extLst>
          </p:cNvPr>
          <p:cNvSpPr txBox="1"/>
          <p:nvPr/>
        </p:nvSpPr>
        <p:spPr>
          <a:xfrm>
            <a:off x="32732438" y="17328899"/>
            <a:ext cx="66058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Circled edge thicknesses are different when weight values </a:t>
            </a:r>
            <a:r>
              <a:rPr lang="en-US" sz="2200" b="1"/>
              <a:t>are different because the two graphs have the same normalization factor.</a:t>
            </a:r>
            <a:endParaRPr lang="en-US" sz="2200" b="1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67D6BCB-3E46-C641-9F52-46C42783E4C7}"/>
              </a:ext>
            </a:extLst>
          </p:cNvPr>
          <p:cNvGrpSpPr/>
          <p:nvPr/>
        </p:nvGrpSpPr>
        <p:grpSpPr>
          <a:xfrm>
            <a:off x="40224292" y="15358543"/>
            <a:ext cx="2677867" cy="1386823"/>
            <a:chOff x="32325880" y="15635899"/>
            <a:chExt cx="2677867" cy="1386823"/>
          </a:xfrm>
        </p:grpSpPr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78F69B17-7E18-EC45-9E27-603BF4F9B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73555" y="15841671"/>
              <a:ext cx="2182516" cy="900923"/>
            </a:xfrm>
            <a:prstGeom prst="rect">
              <a:avLst/>
            </a:prstGeom>
          </p:spPr>
        </p:pic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1CFA7586-F9F9-D34E-BA64-D1805EA2464B}"/>
                </a:ext>
              </a:extLst>
            </p:cNvPr>
            <p:cNvSpPr/>
            <p:nvPr/>
          </p:nvSpPr>
          <p:spPr>
            <a:xfrm>
              <a:off x="32325880" y="15635899"/>
              <a:ext cx="2677867" cy="13868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F9066C59-FC41-B244-AE1E-1AF2143395AB}"/>
              </a:ext>
            </a:extLst>
          </p:cNvPr>
          <p:cNvGrpSpPr/>
          <p:nvPr/>
        </p:nvGrpSpPr>
        <p:grpSpPr>
          <a:xfrm>
            <a:off x="36625836" y="14895860"/>
            <a:ext cx="3411314" cy="2408458"/>
            <a:chOff x="4946561" y="3503507"/>
            <a:chExt cx="3875161" cy="2735944"/>
          </a:xfrm>
        </p:grpSpPr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08DB06CE-FB71-974E-8AA8-848675263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561" y="3503507"/>
              <a:ext cx="3875161" cy="2735944"/>
            </a:xfrm>
            <a:prstGeom prst="rect">
              <a:avLst/>
            </a:prstGeom>
          </p:spPr>
        </p:pic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0F841D14-CDAB-6445-93E4-00E9DBF0E43A}"/>
                </a:ext>
              </a:extLst>
            </p:cNvPr>
            <p:cNvSpPr/>
            <p:nvPr/>
          </p:nvSpPr>
          <p:spPr>
            <a:xfrm>
              <a:off x="6328004" y="3797036"/>
              <a:ext cx="728061" cy="6354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3DF84FF0-5216-3D47-BBED-7B09DC8325FA}"/>
              </a:ext>
            </a:extLst>
          </p:cNvPr>
          <p:cNvGrpSpPr/>
          <p:nvPr/>
        </p:nvGrpSpPr>
        <p:grpSpPr>
          <a:xfrm>
            <a:off x="32461277" y="14989596"/>
            <a:ext cx="4082599" cy="2312490"/>
            <a:chOff x="334410" y="3748910"/>
            <a:chExt cx="4335504" cy="2455742"/>
          </a:xfrm>
        </p:grpSpPr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C5FDFFB5-924E-C14C-99E6-61886BBAE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410" y="3748910"/>
              <a:ext cx="4335504" cy="2455742"/>
            </a:xfrm>
            <a:prstGeom prst="rect">
              <a:avLst/>
            </a:prstGeom>
          </p:spPr>
        </p:pic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9E44FCA0-91C9-3845-B244-7335AC2BF146}"/>
                </a:ext>
              </a:extLst>
            </p:cNvPr>
            <p:cNvSpPr/>
            <p:nvPr/>
          </p:nvSpPr>
          <p:spPr>
            <a:xfrm>
              <a:off x="1851228" y="3979728"/>
              <a:ext cx="728061" cy="6354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B9675C1-3FD8-F64C-8B1F-0BF4973F07CC}"/>
              </a:ext>
            </a:extLst>
          </p:cNvPr>
          <p:cNvSpPr txBox="1"/>
          <p:nvPr/>
        </p:nvSpPr>
        <p:spPr>
          <a:xfrm>
            <a:off x="24683355" y="17578372"/>
            <a:ext cx="77673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2200"/>
              <a:t>Slider allows the gray edge threshold to be customized.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2200"/>
              <a:t>As </a:t>
            </a:r>
            <a:r>
              <a:rPr lang="en-US" sz="2200" dirty="0"/>
              <a:t>the threshold value increases, only the highest magnitude regulatory relationships are rendered in color.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CF158BD-CCE0-6243-AFFD-64C46B223B39}"/>
              </a:ext>
            </a:extLst>
          </p:cNvPr>
          <p:cNvGrpSpPr/>
          <p:nvPr/>
        </p:nvGrpSpPr>
        <p:grpSpPr>
          <a:xfrm>
            <a:off x="34929731" y="11183398"/>
            <a:ext cx="4045681" cy="2291579"/>
            <a:chOff x="334410" y="3444629"/>
            <a:chExt cx="4335504" cy="2455742"/>
          </a:xfrm>
        </p:grpSpPr>
        <p:pic>
          <p:nvPicPr>
            <p:cNvPr id="216" name="Picture 215">
              <a:extLst>
                <a:ext uri="{FF2B5EF4-FFF2-40B4-BE49-F238E27FC236}">
                  <a16:creationId xmlns:a16="http://schemas.microsoft.com/office/drawing/2014/main" id="{F768A876-BFC4-4142-A0E3-7DF7338F5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410" y="3444629"/>
              <a:ext cx="4335504" cy="2455742"/>
            </a:xfrm>
            <a:prstGeom prst="rect">
              <a:avLst/>
            </a:prstGeom>
          </p:spPr>
        </p:pic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AA0C9288-9D28-8143-A76A-2B7CA0CB946C}"/>
                </a:ext>
              </a:extLst>
            </p:cNvPr>
            <p:cNvSpPr/>
            <p:nvPr/>
          </p:nvSpPr>
          <p:spPr>
            <a:xfrm>
              <a:off x="1867270" y="3739098"/>
              <a:ext cx="728061" cy="6354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514F8DEE-2432-1A4A-A351-4CB7EC94CE31}"/>
              </a:ext>
            </a:extLst>
          </p:cNvPr>
          <p:cNvGrpSpPr/>
          <p:nvPr/>
        </p:nvGrpSpPr>
        <p:grpSpPr>
          <a:xfrm>
            <a:off x="39074325" y="11162709"/>
            <a:ext cx="3827834" cy="2325276"/>
            <a:chOff x="4813349" y="3399260"/>
            <a:chExt cx="4102050" cy="2491853"/>
          </a:xfrm>
        </p:grpSpPr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0F759370-2746-9846-87AA-E0C0F08AD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3349" y="3399260"/>
              <a:ext cx="4102050" cy="2491853"/>
            </a:xfrm>
            <a:prstGeom prst="rect">
              <a:avLst/>
            </a:prstGeom>
          </p:spPr>
        </p:pic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927E53B5-D85E-D848-9B2A-86A5494F244C}"/>
                </a:ext>
              </a:extLst>
            </p:cNvPr>
            <p:cNvSpPr/>
            <p:nvPr/>
          </p:nvSpPr>
          <p:spPr>
            <a:xfrm>
              <a:off x="6281704" y="3692604"/>
              <a:ext cx="728061" cy="6354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4FAB6A8E-A860-AE41-9B99-7A6DA58BA9FC}"/>
              </a:ext>
            </a:extLst>
          </p:cNvPr>
          <p:cNvSpPr txBox="1"/>
          <p:nvPr/>
        </p:nvSpPr>
        <p:spPr>
          <a:xfrm>
            <a:off x="35561389" y="13580127"/>
            <a:ext cx="69876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Circled edge thicknesses are the same although weight values </a:t>
            </a:r>
            <a:r>
              <a:rPr lang="en-US" sz="2200" b="1"/>
              <a:t>are different because each graph has a different normalization factor.</a:t>
            </a:r>
            <a:endParaRPr lang="en-US" sz="2200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0D764C7-5985-0F48-B6CD-F6A2FF285A20}"/>
              </a:ext>
            </a:extLst>
          </p:cNvPr>
          <p:cNvSpPr txBox="1"/>
          <p:nvPr/>
        </p:nvSpPr>
        <p:spPr>
          <a:xfrm>
            <a:off x="42509922" y="15366238"/>
            <a:ext cx="450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6</a:t>
            </a:r>
          </a:p>
        </p:txBody>
      </p:sp>
      <p:graphicFrame>
        <p:nvGraphicFramePr>
          <p:cNvPr id="149" name="Table 148">
            <a:extLst>
              <a:ext uri="{FF2B5EF4-FFF2-40B4-BE49-F238E27FC236}">
                <a16:creationId xmlns:a16="http://schemas.microsoft.com/office/drawing/2014/main" id="{6DAB30AC-4258-074D-8264-EFA5E3D31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985807"/>
              </p:ext>
            </p:extLst>
          </p:nvPr>
        </p:nvGraphicFramePr>
        <p:xfrm>
          <a:off x="978631" y="16560341"/>
          <a:ext cx="9753712" cy="2629706"/>
        </p:xfrm>
        <a:graphic>
          <a:graphicData uri="http://schemas.openxmlformats.org/drawingml/2006/table">
            <a:tbl>
              <a:tblPr firstRow="1" bandRow="1"/>
              <a:tblGrid>
                <a:gridCol w="4216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6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381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Cytoscape</a:t>
                      </a:r>
                      <a:r>
                        <a:rPr lang="en-US" sz="2000" b="1" baseline="0" dirty="0"/>
                        <a:t> and </a:t>
                      </a:r>
                      <a:r>
                        <a:rPr lang="en-US" sz="2000" b="1" baseline="0" dirty="0" err="1"/>
                        <a:t>Gephi</a:t>
                      </a:r>
                      <a:endParaRPr lang="en-US" sz="2000" b="1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GRNsight</a:t>
                      </a:r>
                      <a:endParaRPr lang="en-US" sz="2000" b="1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81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Optimized for large-scale</a:t>
                      </a:r>
                      <a:r>
                        <a:rPr lang="en-US" sz="2000" b="1" baseline="0" dirty="0"/>
                        <a:t> graphs.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charset="2"/>
                        <a:buChar char="ü"/>
                      </a:pPr>
                      <a:r>
                        <a:rPr lang="en-US" sz="2000" b="1" dirty="0"/>
                        <a:t>Optimized for small- to medium- scale graphs.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81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Must be installed.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charset="2"/>
                        <a:buChar char="ü"/>
                      </a:pPr>
                      <a:r>
                        <a:rPr lang="en-US" sz="2000" b="1" dirty="0"/>
                        <a:t>Exists as a web application.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81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Several</a:t>
                      </a:r>
                      <a:r>
                        <a:rPr lang="en-US" sz="2000" b="1" baseline="0" dirty="0"/>
                        <a:t> complex features in addition to visualization.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charset="2"/>
                        <a:buChar char="ü"/>
                      </a:pPr>
                      <a:r>
                        <a:rPr lang="en-US" sz="2000" b="1" dirty="0"/>
                        <a:t>Easy to use, and</a:t>
                      </a:r>
                      <a:r>
                        <a:rPr lang="en-US" sz="2000" b="1" baseline="0" dirty="0"/>
                        <a:t> easily interpretable visualizations.</a:t>
                      </a:r>
                      <a:endParaRPr 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6" name="Shape 96">
            <a:extLst>
              <a:ext uri="{FF2B5EF4-FFF2-40B4-BE49-F238E27FC236}">
                <a16:creationId xmlns:a16="http://schemas.microsoft.com/office/drawing/2014/main" id="{FBB985A5-2A51-DC41-97AC-8616958E7267}"/>
              </a:ext>
            </a:extLst>
          </p:cNvPr>
          <p:cNvSpPr/>
          <p:nvPr/>
        </p:nvSpPr>
        <p:spPr>
          <a:xfrm>
            <a:off x="732436" y="24752891"/>
            <a:ext cx="10278959" cy="712273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17C00"/>
              </a:buClr>
              <a:buSzPct val="25000"/>
            </a:pPr>
            <a:r>
              <a:rPr lang="en-US" sz="3600" dirty="0">
                <a:solidFill>
                  <a:srgbClr val="017C00"/>
                </a:solidFill>
              </a:rPr>
              <a:t>Unit Testing Framework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05344B4-C4CE-CE4A-B892-F1B60A3886D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526323" y="21873992"/>
            <a:ext cx="6610640" cy="238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00899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4901</TotalTime>
  <Words>1358</Words>
  <Application>Microsoft Macintosh PowerPoint</Application>
  <PresentationFormat>Custom</PresentationFormat>
  <Paragraphs>165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Helvetica Neue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Dahlquist, Kam D.</dc:creator>
  <cp:lastModifiedBy>Microsoft Office User</cp:lastModifiedBy>
  <cp:revision>221</cp:revision>
  <cp:lastPrinted>2017-01-27T17:32:38Z</cp:lastPrinted>
  <dcterms:modified xsi:type="dcterms:W3CDTF">2018-04-05T01:37:08Z</dcterms:modified>
</cp:coreProperties>
</file>